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diagrams/data1.xml" ContentType="application/vnd.openxmlformats-officedocument.drawingml.diagramData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3"/>
  </p:sldMasterIdLst>
  <p:notesMasterIdLst>
    <p:notesMasterId r:id="rId14"/>
  </p:notesMasterIdLst>
  <p:handoutMasterIdLst>
    <p:handoutMasterId r:id="rId15"/>
  </p:handoutMasterIdLst>
  <p:sldIdLst>
    <p:sldId id="256" r:id="rId4"/>
    <p:sldId id="265" r:id="rId5"/>
    <p:sldId id="279" r:id="rId6"/>
    <p:sldId id="281" r:id="rId7"/>
    <p:sldId id="288" r:id="rId8"/>
    <p:sldId id="286" r:id="rId9"/>
    <p:sldId id="283" r:id="rId10"/>
    <p:sldId id="285" r:id="rId11"/>
    <p:sldId id="278" r:id="rId12"/>
    <p:sldId id="287" r:id="rId13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580000"/>
    <a:srgbClr val="FFFFCC"/>
    <a:srgbClr val="050121"/>
    <a:srgbClr val="333333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718"/>
  </p:normalViewPr>
  <p:slideViewPr>
    <p:cSldViewPr>
      <p:cViewPr>
        <p:scale>
          <a:sx n="100" d="100"/>
          <a:sy n="100" d="100"/>
        </p:scale>
        <p:origin x="2088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openxmlformats.org/officeDocument/2006/relationships/customXml" Target="../customXml/item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513B9-7286-2541-8BDE-E209EE89B51A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E78649-609C-DD4A-9055-4174CAD45659}">
      <dgm:prSet/>
      <dgm:spPr/>
      <dgm:t>
        <a:bodyPr/>
        <a:lstStyle/>
        <a:p>
          <a:r>
            <a:rPr lang="en-GB" b="1" dirty="0"/>
            <a:t>Monitoring the number of flowers</a:t>
          </a:r>
          <a:r>
            <a:rPr lang="en-GB" dirty="0"/>
            <a:t> on a plant provides valuable insights into its reproductive health and potential yield</a:t>
          </a:r>
          <a:endParaRPr lang="en-TR" dirty="0"/>
        </a:p>
      </dgm:t>
    </dgm:pt>
    <dgm:pt modelId="{E9B6257D-4679-1F43-B26A-F6D599DDBDC0}" type="parTrans" cxnId="{1B485AC7-85DF-5F4B-B387-0459D63A5C09}">
      <dgm:prSet/>
      <dgm:spPr/>
      <dgm:t>
        <a:bodyPr/>
        <a:lstStyle/>
        <a:p>
          <a:endParaRPr lang="en-US"/>
        </a:p>
      </dgm:t>
    </dgm:pt>
    <dgm:pt modelId="{9DDD2C0A-9958-2C4C-9857-00BDCA2645AD}" type="sibTrans" cxnId="{1B485AC7-85DF-5F4B-B387-0459D63A5C09}">
      <dgm:prSet/>
      <dgm:spPr/>
      <dgm:t>
        <a:bodyPr/>
        <a:lstStyle/>
        <a:p>
          <a:endParaRPr lang="en-US"/>
        </a:p>
      </dgm:t>
    </dgm:pt>
    <dgm:pt modelId="{0D8FA8BD-1AAF-D84A-BC77-61C9E49E1D6B}">
      <dgm:prSet/>
      <dgm:spPr/>
      <dgm:t>
        <a:bodyPr/>
        <a:lstStyle/>
        <a:p>
          <a:r>
            <a:rPr lang="en-GB" b="1"/>
            <a:t>Quantifying tomato </a:t>
          </a:r>
          <a:r>
            <a:rPr lang="tr-TR" b="1"/>
            <a:t>yield</a:t>
          </a:r>
          <a:r>
            <a:rPr lang="en-GB" b="1"/>
            <a:t> </a:t>
          </a:r>
          <a:r>
            <a:rPr lang="en-GB"/>
            <a:t>allows farmers to assess the effectiveness of their cultivation practices and make informed decisions.</a:t>
          </a:r>
          <a:endParaRPr lang="en-TR"/>
        </a:p>
      </dgm:t>
    </dgm:pt>
    <dgm:pt modelId="{3605CAD1-BBB1-F54D-93C8-7E2ACC801D9C}" type="parTrans" cxnId="{55A098F6-ABE3-034D-8DE0-337E9E3DC2B3}">
      <dgm:prSet/>
      <dgm:spPr/>
      <dgm:t>
        <a:bodyPr/>
        <a:lstStyle/>
        <a:p>
          <a:endParaRPr lang="en-US"/>
        </a:p>
      </dgm:t>
    </dgm:pt>
    <dgm:pt modelId="{05030630-63B0-FF47-BD78-24E7C8F22771}" type="sibTrans" cxnId="{55A098F6-ABE3-034D-8DE0-337E9E3DC2B3}">
      <dgm:prSet/>
      <dgm:spPr/>
      <dgm:t>
        <a:bodyPr/>
        <a:lstStyle/>
        <a:p>
          <a:endParaRPr lang="en-US"/>
        </a:p>
      </dgm:t>
    </dgm:pt>
    <dgm:pt modelId="{F36F6D51-AC60-A342-886E-8122AF4E4FF2}">
      <dgm:prSet/>
      <dgm:spPr/>
      <dgm:t>
        <a:bodyPr/>
        <a:lstStyle/>
        <a:p>
          <a:r>
            <a:rPr lang="en-GB" b="1"/>
            <a:t>Monitoring changes in tomato size</a:t>
          </a:r>
          <a:r>
            <a:rPr lang="en-GB"/>
            <a:t> provides real-time feedback on plant growth and fruit development dynamics.</a:t>
          </a:r>
          <a:endParaRPr lang="en-TR"/>
        </a:p>
      </dgm:t>
    </dgm:pt>
    <dgm:pt modelId="{D5DBA445-19AA-E74B-9A3B-3BD7B35CFEA1}" type="parTrans" cxnId="{7DE3FF38-34A4-2E46-98B4-1F8373DAE7E2}">
      <dgm:prSet/>
      <dgm:spPr/>
      <dgm:t>
        <a:bodyPr/>
        <a:lstStyle/>
        <a:p>
          <a:endParaRPr lang="en-US"/>
        </a:p>
      </dgm:t>
    </dgm:pt>
    <dgm:pt modelId="{E4B6181F-0890-1849-9897-E5DB04403002}" type="sibTrans" cxnId="{7DE3FF38-34A4-2E46-98B4-1F8373DAE7E2}">
      <dgm:prSet/>
      <dgm:spPr/>
      <dgm:t>
        <a:bodyPr/>
        <a:lstStyle/>
        <a:p>
          <a:endParaRPr lang="en-US"/>
        </a:p>
      </dgm:t>
    </dgm:pt>
    <dgm:pt modelId="{C9057CC3-1F32-364F-9E06-DE23A9C1FAC0}" type="pres">
      <dgm:prSet presAssocID="{D3A513B9-7286-2541-8BDE-E209EE89B51A}" presName="compositeShape" presStyleCnt="0">
        <dgm:presLayoutVars>
          <dgm:dir/>
          <dgm:resizeHandles/>
        </dgm:presLayoutVars>
      </dgm:prSet>
      <dgm:spPr/>
    </dgm:pt>
    <dgm:pt modelId="{5DCC063A-9DBC-E840-96C6-54A74ABEF900}" type="pres">
      <dgm:prSet presAssocID="{D3A513B9-7286-2541-8BDE-E209EE89B51A}" presName="pyramid" presStyleLbl="node1" presStyleIdx="0" presStyleCnt="1"/>
      <dgm:spPr/>
    </dgm:pt>
    <dgm:pt modelId="{70728284-0238-BC48-992B-49B204BEC2ED}" type="pres">
      <dgm:prSet presAssocID="{D3A513B9-7286-2541-8BDE-E209EE89B51A}" presName="theList" presStyleCnt="0"/>
      <dgm:spPr/>
    </dgm:pt>
    <dgm:pt modelId="{1EF570C2-6C0E-0945-B8BD-637C70CB50BB}" type="pres">
      <dgm:prSet presAssocID="{7BE78649-609C-DD4A-9055-4174CAD45659}" presName="aNode" presStyleLbl="fgAcc1" presStyleIdx="0" presStyleCnt="3">
        <dgm:presLayoutVars>
          <dgm:bulletEnabled val="1"/>
        </dgm:presLayoutVars>
      </dgm:prSet>
      <dgm:spPr/>
    </dgm:pt>
    <dgm:pt modelId="{7732B2C1-1EA7-3342-ADDC-5B26C2DCA74C}" type="pres">
      <dgm:prSet presAssocID="{7BE78649-609C-DD4A-9055-4174CAD45659}" presName="aSpace" presStyleCnt="0"/>
      <dgm:spPr/>
    </dgm:pt>
    <dgm:pt modelId="{D182AF51-2438-184A-8A3E-D658F1B0EC7E}" type="pres">
      <dgm:prSet presAssocID="{0D8FA8BD-1AAF-D84A-BC77-61C9E49E1D6B}" presName="aNode" presStyleLbl="fgAcc1" presStyleIdx="1" presStyleCnt="3">
        <dgm:presLayoutVars>
          <dgm:bulletEnabled val="1"/>
        </dgm:presLayoutVars>
      </dgm:prSet>
      <dgm:spPr/>
    </dgm:pt>
    <dgm:pt modelId="{CC06E1FB-16CC-6B4C-9B36-B07482AD06E4}" type="pres">
      <dgm:prSet presAssocID="{0D8FA8BD-1AAF-D84A-BC77-61C9E49E1D6B}" presName="aSpace" presStyleCnt="0"/>
      <dgm:spPr/>
    </dgm:pt>
    <dgm:pt modelId="{9971FB39-B650-9C48-A4A4-15784DF02833}" type="pres">
      <dgm:prSet presAssocID="{F36F6D51-AC60-A342-886E-8122AF4E4FF2}" presName="aNode" presStyleLbl="fgAcc1" presStyleIdx="2" presStyleCnt="3">
        <dgm:presLayoutVars>
          <dgm:bulletEnabled val="1"/>
        </dgm:presLayoutVars>
      </dgm:prSet>
      <dgm:spPr/>
    </dgm:pt>
    <dgm:pt modelId="{DA79E374-C10B-9C47-A8D7-EFDA4E3ABF0C}" type="pres">
      <dgm:prSet presAssocID="{F36F6D51-AC60-A342-886E-8122AF4E4FF2}" presName="aSpace" presStyleCnt="0"/>
      <dgm:spPr/>
    </dgm:pt>
  </dgm:ptLst>
  <dgm:cxnLst>
    <dgm:cxn modelId="{7DE3FF38-34A4-2E46-98B4-1F8373DAE7E2}" srcId="{D3A513B9-7286-2541-8BDE-E209EE89B51A}" destId="{F36F6D51-AC60-A342-886E-8122AF4E4FF2}" srcOrd="2" destOrd="0" parTransId="{D5DBA445-19AA-E74B-9A3B-3BD7B35CFEA1}" sibTransId="{E4B6181F-0890-1849-9897-E5DB04403002}"/>
    <dgm:cxn modelId="{5E269366-BAFB-5D42-BD1C-FC64388BB84B}" type="presOf" srcId="{F36F6D51-AC60-A342-886E-8122AF4E4FF2}" destId="{9971FB39-B650-9C48-A4A4-15784DF02833}" srcOrd="0" destOrd="0" presId="urn:microsoft.com/office/officeart/2005/8/layout/pyramid2"/>
    <dgm:cxn modelId="{35D9BD53-9CBE-414B-93FA-4A5458CBE459}" type="presOf" srcId="{7BE78649-609C-DD4A-9055-4174CAD45659}" destId="{1EF570C2-6C0E-0945-B8BD-637C70CB50BB}" srcOrd="0" destOrd="0" presId="urn:microsoft.com/office/officeart/2005/8/layout/pyramid2"/>
    <dgm:cxn modelId="{47871076-E11D-C040-9048-D0D220B3BA3A}" type="presOf" srcId="{0D8FA8BD-1AAF-D84A-BC77-61C9E49E1D6B}" destId="{D182AF51-2438-184A-8A3E-D658F1B0EC7E}" srcOrd="0" destOrd="0" presId="urn:microsoft.com/office/officeart/2005/8/layout/pyramid2"/>
    <dgm:cxn modelId="{1B485AC7-85DF-5F4B-B387-0459D63A5C09}" srcId="{D3A513B9-7286-2541-8BDE-E209EE89B51A}" destId="{7BE78649-609C-DD4A-9055-4174CAD45659}" srcOrd="0" destOrd="0" parTransId="{E9B6257D-4679-1F43-B26A-F6D599DDBDC0}" sibTransId="{9DDD2C0A-9958-2C4C-9857-00BDCA2645AD}"/>
    <dgm:cxn modelId="{877698E0-0977-1048-A79D-A2CC40CC5C94}" type="presOf" srcId="{D3A513B9-7286-2541-8BDE-E209EE89B51A}" destId="{C9057CC3-1F32-364F-9E06-DE23A9C1FAC0}" srcOrd="0" destOrd="0" presId="urn:microsoft.com/office/officeart/2005/8/layout/pyramid2"/>
    <dgm:cxn modelId="{55A098F6-ABE3-034D-8DE0-337E9E3DC2B3}" srcId="{D3A513B9-7286-2541-8BDE-E209EE89B51A}" destId="{0D8FA8BD-1AAF-D84A-BC77-61C9E49E1D6B}" srcOrd="1" destOrd="0" parTransId="{3605CAD1-BBB1-F54D-93C8-7E2ACC801D9C}" sibTransId="{05030630-63B0-FF47-BD78-24E7C8F22771}"/>
    <dgm:cxn modelId="{5A2BD569-1B79-E54D-9AA3-33E73C77EA6D}" type="presParOf" srcId="{C9057CC3-1F32-364F-9E06-DE23A9C1FAC0}" destId="{5DCC063A-9DBC-E840-96C6-54A74ABEF900}" srcOrd="0" destOrd="0" presId="urn:microsoft.com/office/officeart/2005/8/layout/pyramid2"/>
    <dgm:cxn modelId="{A8F8390F-21E1-7741-BCD0-8DC998B06520}" type="presParOf" srcId="{C9057CC3-1F32-364F-9E06-DE23A9C1FAC0}" destId="{70728284-0238-BC48-992B-49B204BEC2ED}" srcOrd="1" destOrd="0" presId="urn:microsoft.com/office/officeart/2005/8/layout/pyramid2"/>
    <dgm:cxn modelId="{0DF84161-6CEB-3641-B2D4-04B6DC5F96AB}" type="presParOf" srcId="{70728284-0238-BC48-992B-49B204BEC2ED}" destId="{1EF570C2-6C0E-0945-B8BD-637C70CB50BB}" srcOrd="0" destOrd="0" presId="urn:microsoft.com/office/officeart/2005/8/layout/pyramid2"/>
    <dgm:cxn modelId="{E1F24394-24C2-1C42-960E-281A881494BC}" type="presParOf" srcId="{70728284-0238-BC48-992B-49B204BEC2ED}" destId="{7732B2C1-1EA7-3342-ADDC-5B26C2DCA74C}" srcOrd="1" destOrd="0" presId="urn:microsoft.com/office/officeart/2005/8/layout/pyramid2"/>
    <dgm:cxn modelId="{A5FF0F69-BB6F-E343-B016-5E91CF7A0E2F}" type="presParOf" srcId="{70728284-0238-BC48-992B-49B204BEC2ED}" destId="{D182AF51-2438-184A-8A3E-D658F1B0EC7E}" srcOrd="2" destOrd="0" presId="urn:microsoft.com/office/officeart/2005/8/layout/pyramid2"/>
    <dgm:cxn modelId="{315376E7-A2C8-5E47-88FC-7E22D1C65F14}" type="presParOf" srcId="{70728284-0238-BC48-992B-49B204BEC2ED}" destId="{CC06E1FB-16CC-6B4C-9B36-B07482AD06E4}" srcOrd="3" destOrd="0" presId="urn:microsoft.com/office/officeart/2005/8/layout/pyramid2"/>
    <dgm:cxn modelId="{E203FBB0-08C4-794A-9A71-67647FB12A9E}" type="presParOf" srcId="{70728284-0238-BC48-992B-49B204BEC2ED}" destId="{9971FB39-B650-9C48-A4A4-15784DF02833}" srcOrd="4" destOrd="0" presId="urn:microsoft.com/office/officeart/2005/8/layout/pyramid2"/>
    <dgm:cxn modelId="{915AA59D-48E5-5044-8C5F-D5517B1CB0F7}" type="presParOf" srcId="{70728284-0238-BC48-992B-49B204BEC2ED}" destId="{DA79E374-C10B-9C47-A8D7-EFDA4E3ABF0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C063A-9DBC-E840-96C6-54A74ABEF900}">
      <dsp:nvSpPr>
        <dsp:cNvPr id="0" name=""/>
        <dsp:cNvSpPr/>
      </dsp:nvSpPr>
      <dsp:spPr>
        <a:xfrm>
          <a:off x="0" y="0"/>
          <a:ext cx="4629225" cy="54102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570C2-6C0E-0945-B8BD-637C70CB50BB}">
      <dsp:nvSpPr>
        <dsp:cNvPr id="0" name=""/>
        <dsp:cNvSpPr/>
      </dsp:nvSpPr>
      <dsp:spPr>
        <a:xfrm>
          <a:off x="2314612" y="543925"/>
          <a:ext cx="3008996" cy="12806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Monitoring the number of flowers</a:t>
          </a:r>
          <a:r>
            <a:rPr lang="en-GB" sz="1500" kern="1200" dirty="0"/>
            <a:t> on a plant provides valuable insights into its reproductive health and potential yield</a:t>
          </a:r>
          <a:endParaRPr lang="en-TR" sz="1500" kern="1200" dirty="0"/>
        </a:p>
      </dsp:txBody>
      <dsp:txXfrm>
        <a:off x="2377130" y="606443"/>
        <a:ext cx="2883960" cy="1155659"/>
      </dsp:txXfrm>
    </dsp:sp>
    <dsp:sp modelId="{D182AF51-2438-184A-8A3E-D658F1B0EC7E}">
      <dsp:nvSpPr>
        <dsp:cNvPr id="0" name=""/>
        <dsp:cNvSpPr/>
      </dsp:nvSpPr>
      <dsp:spPr>
        <a:xfrm>
          <a:off x="2314612" y="1984708"/>
          <a:ext cx="3008996" cy="12806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Quantifying tomato </a:t>
          </a:r>
          <a:r>
            <a:rPr lang="tr-TR" sz="1500" b="1" kern="1200"/>
            <a:t>yield</a:t>
          </a:r>
          <a:r>
            <a:rPr lang="en-GB" sz="1500" b="1" kern="1200"/>
            <a:t> </a:t>
          </a:r>
          <a:r>
            <a:rPr lang="en-GB" sz="1500" kern="1200"/>
            <a:t>allows farmers to assess the effectiveness of their cultivation practices and make informed decisions.</a:t>
          </a:r>
          <a:endParaRPr lang="en-TR" sz="1500" kern="1200"/>
        </a:p>
      </dsp:txBody>
      <dsp:txXfrm>
        <a:off x="2377130" y="2047226"/>
        <a:ext cx="2883960" cy="1155659"/>
      </dsp:txXfrm>
    </dsp:sp>
    <dsp:sp modelId="{9971FB39-B650-9C48-A4A4-15784DF02833}">
      <dsp:nvSpPr>
        <dsp:cNvPr id="0" name=""/>
        <dsp:cNvSpPr/>
      </dsp:nvSpPr>
      <dsp:spPr>
        <a:xfrm>
          <a:off x="2314612" y="3425491"/>
          <a:ext cx="3008996" cy="12806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/>
            <a:t>Monitoring changes in tomato size</a:t>
          </a:r>
          <a:r>
            <a:rPr lang="en-GB" sz="1500" kern="1200"/>
            <a:t> provides real-time feedback on plant growth and fruit development dynamics.</a:t>
          </a:r>
          <a:endParaRPr lang="en-TR" sz="1500" kern="1200"/>
        </a:p>
      </dsp:txBody>
      <dsp:txXfrm>
        <a:off x="2377130" y="3488009"/>
        <a:ext cx="2883960" cy="1155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CSE496 </a:t>
            </a:r>
            <a:br>
              <a:rPr lang="en-US" altLang="en-US" sz="3600" dirty="0"/>
            </a:br>
            <a:r>
              <a:rPr lang="en-US" altLang="en-US" sz="3600" dirty="0"/>
              <a:t>System Estimating Tomato Size on Branches in Greenhouses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CSE 496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Second Presentation</a:t>
            </a:r>
            <a:endParaRPr lang="en-US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Emre YILMAZ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Project </a:t>
            </a:r>
            <a:r>
              <a:rPr lang="en-US" altLang="en-US" sz="2000" b="1" dirty="0"/>
              <a:t>Supervisor</a:t>
            </a:r>
            <a:r>
              <a:rPr lang="tr-TR" altLang="en-US" sz="2000" b="1" dirty="0"/>
              <a:t>: Prof. Dr. Yusuf Sinan Akgül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May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803E1E-7F54-DBFB-B5F4-057CA745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F7F0E1-9556-6CB5-1D69-74F2799D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800" dirty="0"/>
              <a:t>[1]: </a:t>
            </a:r>
            <a:r>
              <a:rPr lang="tr-TR" altLang="en-US" sz="2800" dirty="0" err="1"/>
              <a:t>Study</a:t>
            </a:r>
            <a:r>
              <a:rPr lang="tr-TR" altLang="en-US" sz="2800" dirty="0"/>
              <a:t> on </a:t>
            </a:r>
            <a:r>
              <a:rPr lang="tr-TR" altLang="en-US" sz="2800" dirty="0" err="1"/>
              <a:t>the</a:t>
            </a:r>
            <a:r>
              <a:rPr lang="tr-TR" altLang="en-US" sz="2800" dirty="0"/>
              <a:t> </a:t>
            </a:r>
            <a:r>
              <a:rPr lang="tr-TR" altLang="en-US" sz="2800" dirty="0" err="1"/>
              <a:t>detection</a:t>
            </a:r>
            <a:r>
              <a:rPr lang="tr-TR" altLang="en-US" sz="2800" dirty="0"/>
              <a:t> of </a:t>
            </a:r>
            <a:r>
              <a:rPr lang="tr-TR" altLang="en-US" sz="2800" dirty="0" err="1"/>
              <a:t>water</a:t>
            </a:r>
            <a:r>
              <a:rPr lang="tr-TR" altLang="en-US" sz="2800" dirty="0"/>
              <a:t> </a:t>
            </a:r>
            <a:r>
              <a:rPr lang="tr-TR" altLang="en-US" sz="2800" dirty="0" err="1"/>
              <a:t>status</a:t>
            </a:r>
            <a:r>
              <a:rPr lang="tr-TR" altLang="en-US" sz="2800" dirty="0"/>
              <a:t> of </a:t>
            </a:r>
            <a:r>
              <a:rPr lang="tr-TR" altLang="en-US" sz="2800" dirty="0" err="1"/>
              <a:t>tomato</a:t>
            </a:r>
            <a:r>
              <a:rPr lang="tr-TR" altLang="en-US" sz="2800" dirty="0"/>
              <a:t> (</a:t>
            </a:r>
            <a:r>
              <a:rPr lang="tr-TR" altLang="en-US" sz="2800" dirty="0" err="1"/>
              <a:t>Solanum</a:t>
            </a:r>
            <a:r>
              <a:rPr lang="tr-TR" altLang="en-US" sz="2800" dirty="0"/>
              <a:t> </a:t>
            </a:r>
            <a:r>
              <a:rPr lang="tr-TR" altLang="en-US" sz="2800" dirty="0" err="1"/>
              <a:t>lycopersicum</a:t>
            </a:r>
            <a:r>
              <a:rPr lang="tr-TR" altLang="en-US" sz="2800" dirty="0"/>
              <a:t> L.) </a:t>
            </a:r>
            <a:r>
              <a:rPr lang="tr-TR" altLang="en-US" sz="2800" dirty="0" err="1"/>
              <a:t>by</a:t>
            </a:r>
            <a:r>
              <a:rPr lang="tr-TR" altLang="en-US" sz="2800" dirty="0"/>
              <a:t> multimodal </a:t>
            </a:r>
            <a:r>
              <a:rPr lang="tr-TR" altLang="en-US" sz="2800" dirty="0" err="1"/>
              <a:t>deep</a:t>
            </a:r>
            <a:r>
              <a:rPr lang="tr-TR" altLang="en-US" sz="2800" dirty="0"/>
              <a:t> </a:t>
            </a:r>
            <a:r>
              <a:rPr lang="tr-TR" altLang="en-US" sz="2800" dirty="0" err="1"/>
              <a:t>learning</a:t>
            </a:r>
            <a:r>
              <a:rPr lang="tr-TR" altLang="en-US" sz="2800" dirty="0"/>
              <a:t>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42C186D-60C1-E016-61B3-2738EBD76E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5596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7467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tr-TR" altLang="en-US" sz="2800" dirty="0"/>
              <a:t>Project </a:t>
            </a:r>
            <a:r>
              <a:rPr lang="tr-TR" altLang="en-US" sz="2800" dirty="0" err="1"/>
              <a:t>Scheme</a:t>
            </a:r>
            <a:r>
              <a:rPr lang="tr-TR" altLang="en-US" sz="2800" dirty="0"/>
              <a:t> </a:t>
            </a:r>
            <a:r>
              <a:rPr lang="tr-TR" altLang="en-US" sz="2800" dirty="0" err="1"/>
              <a:t>and</a:t>
            </a:r>
            <a:r>
              <a:rPr lang="tr-TR" altLang="en-US" sz="2800" dirty="0"/>
              <a:t> </a:t>
            </a:r>
            <a:r>
              <a:rPr lang="tr-TR" altLang="en-US" sz="2800" dirty="0" err="1"/>
              <a:t>Description</a:t>
            </a: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800" dirty="0" err="1"/>
              <a:t>What</a:t>
            </a:r>
            <a:r>
              <a:rPr lang="tr-TR" altLang="en-US" sz="2800" dirty="0"/>
              <a:t> </a:t>
            </a:r>
            <a:r>
              <a:rPr lang="tr-TR" altLang="en-US" sz="2800" dirty="0" err="1"/>
              <a:t>Have</a:t>
            </a:r>
            <a:r>
              <a:rPr lang="tr-TR" altLang="en-US" sz="2800" dirty="0"/>
              <a:t> </a:t>
            </a:r>
            <a:r>
              <a:rPr lang="tr-TR" altLang="en-US" sz="2800" dirty="0" err="1"/>
              <a:t>Been</a:t>
            </a:r>
            <a:r>
              <a:rPr lang="tr-TR" altLang="en-US" sz="2800" dirty="0"/>
              <a:t> Done </a:t>
            </a:r>
            <a:r>
              <a:rPr lang="tr-TR" altLang="en-US" sz="2800" dirty="0" err="1"/>
              <a:t>So</a:t>
            </a:r>
            <a:r>
              <a:rPr lang="tr-TR" altLang="en-US" sz="2800" dirty="0"/>
              <a:t> Far?</a:t>
            </a:r>
          </a:p>
          <a:p>
            <a:pPr eaLnBrk="1" hangingPunct="1">
              <a:lnSpc>
                <a:spcPct val="90000"/>
              </a:lnSpc>
            </a:pP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800" dirty="0" err="1"/>
              <a:t>What</a:t>
            </a:r>
            <a:r>
              <a:rPr lang="tr-TR" altLang="en-US" sz="2800" dirty="0"/>
              <a:t> </a:t>
            </a:r>
            <a:r>
              <a:rPr lang="tr-TR" altLang="en-US" sz="2800" dirty="0" err="1"/>
              <a:t>To</a:t>
            </a:r>
            <a:r>
              <a:rPr lang="tr-TR" altLang="en-US" sz="2800" dirty="0"/>
              <a:t> Do </a:t>
            </a:r>
            <a:r>
              <a:rPr lang="tr-TR" altLang="en-US" sz="2800" dirty="0" err="1"/>
              <a:t>Next</a:t>
            </a:r>
            <a:r>
              <a:rPr lang="tr-TR" altLang="en-US" sz="2800" dirty="0"/>
              <a:t> </a:t>
            </a:r>
          </a:p>
          <a:p>
            <a:pPr eaLnBrk="1" hangingPunct="1">
              <a:lnSpc>
                <a:spcPct val="90000"/>
              </a:lnSpc>
            </a:pP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800" dirty="0" err="1"/>
              <a:t>Timeline</a:t>
            </a: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endParaRPr lang="tr-TR" altLang="en-US" sz="2800" dirty="0"/>
          </a:p>
          <a:p>
            <a:pPr eaLnBrk="1" hangingPunct="1">
              <a:lnSpc>
                <a:spcPct val="90000"/>
              </a:lnSpc>
            </a:pPr>
            <a:r>
              <a:rPr lang="tr-TR" altLang="en-US" sz="2800" dirty="0" err="1"/>
              <a:t>Resources</a:t>
            </a:r>
            <a:endParaRPr lang="tr-TR" altLang="en-US" sz="2800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Project Scheme and Description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0AFF97-88B9-3591-E573-1F1BE8113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255506"/>
              </p:ext>
            </p:extLst>
          </p:nvPr>
        </p:nvGraphicFramePr>
        <p:xfrm>
          <a:off x="3820391" y="990600"/>
          <a:ext cx="5323609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04800" y="48768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0F93B-26DF-4036-D95D-BC45F31B9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9" y="1143000"/>
            <a:ext cx="1600200" cy="1802845"/>
          </a:xfrm>
          <a:prstGeom prst="rect">
            <a:avLst/>
          </a:prstGeom>
        </p:spPr>
      </p:pic>
      <p:sp>
        <p:nvSpPr>
          <p:cNvPr id="3" name="Dikdörtgen 1">
            <a:extLst>
              <a:ext uri="{FF2B5EF4-FFF2-40B4-BE49-F238E27FC236}">
                <a16:creationId xmlns:a16="http://schemas.microsoft.com/office/drawing/2014/main" id="{32E2A67F-1F8D-1502-92BF-0F3C78D21827}"/>
              </a:ext>
            </a:extLst>
          </p:cNvPr>
          <p:cNvSpPr/>
          <p:nvPr/>
        </p:nvSpPr>
        <p:spPr bwMode="auto">
          <a:xfrm>
            <a:off x="2971800" y="1766946"/>
            <a:ext cx="1295400" cy="5549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dirty="0"/>
              <a:t>Model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Düz Ok Bağlayıcısı 17">
            <a:extLst>
              <a:ext uri="{FF2B5EF4-FFF2-40B4-BE49-F238E27FC236}">
                <a16:creationId xmlns:a16="http://schemas.microsoft.com/office/drawing/2014/main" id="{1F4ACCD6-65FA-6A42-1650-864814C81F6D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 bwMode="auto">
          <a:xfrm>
            <a:off x="3619500" y="2321900"/>
            <a:ext cx="0" cy="763573"/>
          </a:xfrm>
          <a:prstGeom prst="straightConnector1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Dikdörtgen 1">
            <a:extLst>
              <a:ext uri="{FF2B5EF4-FFF2-40B4-BE49-F238E27FC236}">
                <a16:creationId xmlns:a16="http://schemas.microsoft.com/office/drawing/2014/main" id="{2C501BF5-6C86-8B19-BB4D-E1C5B0932AAF}"/>
              </a:ext>
            </a:extLst>
          </p:cNvPr>
          <p:cNvSpPr/>
          <p:nvPr/>
        </p:nvSpPr>
        <p:spPr bwMode="auto">
          <a:xfrm>
            <a:off x="2588202" y="3085473"/>
            <a:ext cx="2062596" cy="14992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600" dirty="0"/>
              <a:t>«3 </a:t>
            </a:r>
            <a:r>
              <a:rPr lang="tr-TR" sz="1600" dirty="0" err="1"/>
              <a:t>tomatoes</a:t>
            </a:r>
            <a:r>
              <a:rPr lang="tr-TR" sz="1600" dirty="0"/>
              <a:t>»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«3 </a:t>
            </a:r>
            <a:r>
              <a:rPr kumimoji="0" lang="tr-T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flowers</a:t>
            </a:r>
            <a:r>
              <a:rPr kumimoji="0" 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»</a:t>
            </a:r>
          </a:p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600" dirty="0"/>
              <a:t>«12% size </a:t>
            </a:r>
            <a:r>
              <a:rPr lang="tr-TR" sz="1600" dirty="0" err="1"/>
              <a:t>increase</a:t>
            </a:r>
            <a:r>
              <a:rPr lang="tr-TR" sz="1600" dirty="0"/>
              <a:t>»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Düz Ok Bağlayıcısı 17">
            <a:extLst>
              <a:ext uri="{FF2B5EF4-FFF2-40B4-BE49-F238E27FC236}">
                <a16:creationId xmlns:a16="http://schemas.microsoft.com/office/drawing/2014/main" id="{2C4CE74B-A646-E204-3A04-A8B1978AE08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 bwMode="auto">
          <a:xfrm>
            <a:off x="1894609" y="2044423"/>
            <a:ext cx="1077191" cy="0"/>
          </a:xfrm>
          <a:prstGeom prst="straightConnector1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DF9D8F-0099-40BA-4C30-BA1CCF6872B6}"/>
              </a:ext>
            </a:extLst>
          </p:cNvPr>
          <p:cNvSpPr txBox="1"/>
          <p:nvPr/>
        </p:nvSpPr>
        <p:spPr>
          <a:xfrm>
            <a:off x="894260" y="2853512"/>
            <a:ext cx="1589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*[</a:t>
            </a:r>
            <a:r>
              <a:rPr lang="tr-TR" sz="900" dirty="0"/>
              <a:t>1</a:t>
            </a:r>
            <a:r>
              <a:rPr lang="en-US" sz="900" dirty="0"/>
              <a:t>]</a:t>
            </a:r>
            <a:endParaRPr lang="en-TR" sz="900" dirty="0"/>
          </a:p>
        </p:txBody>
      </p:sp>
    </p:spTree>
    <p:extLst>
      <p:ext uri="{BB962C8B-B14F-4D97-AF65-F5344CB8AC3E}">
        <p14:creationId xmlns:p14="http://schemas.microsoft.com/office/powerpoint/2010/main" val="64650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63EA0B-F045-B245-BCC6-8A2FD104A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What Have Been Done So Far</a:t>
            </a:r>
            <a:endParaRPr lang="en-US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2E1A7F-C563-AA19-4DE4-EE68B70F1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The Intel RealSense camera was abandoned.</a:t>
            </a:r>
          </a:p>
          <a:p>
            <a:r>
              <a:rPr lang="en-GB" dirty="0"/>
              <a:t>Work continued with the Xbox Kinect camera.</a:t>
            </a:r>
            <a:endParaRPr lang="tr-TR" dirty="0"/>
          </a:p>
          <a:p>
            <a:r>
              <a:rPr lang="en-GB" dirty="0"/>
              <a:t>Visual data was collected</a:t>
            </a:r>
            <a:r>
              <a:rPr lang="tr-TR" dirty="0"/>
              <a:t> </a:t>
            </a:r>
            <a:r>
              <a:rPr lang="en-GB" dirty="0"/>
              <a:t>through the Kinect camera in the greenhouse and measurements were taken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caliper</a:t>
            </a:r>
            <a:r>
              <a:rPr lang="tr-TR" dirty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2F632B7F-404B-561D-B3C1-5C815332F5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0694" b="23253"/>
          <a:stretch/>
        </p:blipFill>
        <p:spPr>
          <a:xfrm>
            <a:off x="4648200" y="914400"/>
            <a:ext cx="4343400" cy="5410200"/>
          </a:xfrm>
          <a:prstGeom prst="rect">
            <a:avLst/>
          </a:prstGeom>
          <a:noFill/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83451D-F00F-B19B-9273-D814AD422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6EA505-76AA-495E-815C-8AF94549A6BB}" type="slidenum">
              <a:rPr lang="tr-TR" altLang="en-US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224857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DABFC81-5900-E2C2-27C3-97DB16CF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/>
          <a:lstStyle/>
          <a:p>
            <a:r>
              <a:rPr lang="tr-TR" sz="4400"/>
              <a:t>What Have Been Done So Far</a:t>
            </a:r>
            <a:endParaRPr lang="en-US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5DEA7229-38BF-7CC0-C636-8E8C6498D8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99" y="914400"/>
            <a:ext cx="4343401" cy="2258569"/>
          </a:xfr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1D80B2B-A9F6-9D93-A762-BD3EE14880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tr-TR" altLang="en-US" sz="300"/>
          </a:p>
        </p:txBody>
      </p:sp>
      <p:pic>
        <p:nvPicPr>
          <p:cNvPr id="14" name="İçerik Yer Tutucusu 18" descr="metin, ekran görüntüsü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0F5BC0EA-2AE3-0AFC-661E-F23FADF0B0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71800"/>
            <a:ext cx="4343400" cy="3397138"/>
          </a:xfr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A4CB2CC-17C6-E094-3BFF-7D3A0F13678F}"/>
              </a:ext>
            </a:extLst>
          </p:cNvPr>
          <p:cNvSpPr txBox="1"/>
          <p:nvPr/>
        </p:nvSpPr>
        <p:spPr>
          <a:xfrm>
            <a:off x="4648202" y="93459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Data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collected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greenhouse</a:t>
            </a:r>
            <a:r>
              <a:rPr lang="tr-TR" dirty="0"/>
              <a:t> is s</a:t>
            </a:r>
            <a:r>
              <a:rPr lang="en-GB" dirty="0" err="1"/>
              <a:t>egmented</a:t>
            </a:r>
            <a:r>
              <a:rPr lang="en-GB" dirty="0"/>
              <a:t> for use in my size estimation model.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FE437AFA-BF38-0DDE-A44F-97F9F0C70A55}"/>
              </a:ext>
            </a:extLst>
          </p:cNvPr>
          <p:cNvSpPr txBox="1"/>
          <p:nvPr/>
        </p:nvSpPr>
        <p:spPr>
          <a:xfrm>
            <a:off x="133349" y="340156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of Kinect </a:t>
            </a:r>
            <a:r>
              <a:rPr lang="tr-TR" dirty="0" err="1"/>
              <a:t>camera</a:t>
            </a:r>
            <a:r>
              <a:rPr lang="tr-TR" dirty="0"/>
              <a:t> is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25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7A3446-79F7-6C43-1A91-6C35273D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Done </a:t>
            </a:r>
            <a:r>
              <a:rPr lang="tr-TR" dirty="0" err="1"/>
              <a:t>So</a:t>
            </a:r>
            <a:r>
              <a:rPr lang="tr-TR" dirty="0"/>
              <a:t> Far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DC710A-9FA4-6BBE-70E3-D94EB84F4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8610600" cy="5410200"/>
          </a:xfrm>
        </p:spPr>
        <p:txBody>
          <a:bodyPr/>
          <a:lstStyle/>
          <a:p>
            <a:endParaRPr lang="tr-TR" dirty="0"/>
          </a:p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D41C0A1-E6B6-74AE-435B-DB6A33881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408D4-2E9F-4A26-A3CA-FB0C52E2551E}" type="slidenum">
              <a:rPr lang="tr-TR" altLang="en-US" smtClean="0"/>
              <a:pPr/>
              <a:t>6</a:t>
            </a:fld>
            <a:endParaRPr lang="tr-TR" altLang="en-US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BA8A64C-D5A8-8410-747E-924161A6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677264"/>
            <a:ext cx="9067800" cy="39907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66E6EA5-87A0-FD0D-70F4-018115F6D324}"/>
              </a:ext>
            </a:extLst>
          </p:cNvPr>
          <p:cNvSpPr txBox="1"/>
          <p:nvPr/>
        </p:nvSpPr>
        <p:spPr>
          <a:xfrm>
            <a:off x="228599" y="1066801"/>
            <a:ext cx="8696325" cy="380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GB" dirty="0"/>
              <a:t>In addition to using my own segmented data for size estimation, the project requires the ability to segment a tomato to </a:t>
            </a:r>
            <a:r>
              <a:rPr lang="tr-TR" dirty="0" err="1"/>
              <a:t>meet</a:t>
            </a:r>
            <a:r>
              <a:rPr lang="en-GB" dirty="0"/>
              <a:t> its requirements. Regarding this task, the dataset created with data collected from external sources was trained with the YOLOv8 model. The results are as follows:</a:t>
            </a:r>
          </a:p>
          <a:p>
            <a:endParaRPr lang="en-GB" dirty="0"/>
          </a:p>
        </p:txBody>
      </p:sp>
      <p:pic>
        <p:nvPicPr>
          <p:cNvPr id="14" name="Resim 13" descr="üretmek, mahsul, doğal gıdalar, vejeteryan beslenme, bitki içeren bir resim&#10;&#10;Açıklama otomatik olarak oluşturuldu">
            <a:extLst>
              <a:ext uri="{FF2B5EF4-FFF2-40B4-BE49-F238E27FC236}">
                <a16:creationId xmlns:a16="http://schemas.microsoft.com/office/drawing/2014/main" id="{03701154-B4C7-0C68-5645-385D8C3D2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0286" y="1244649"/>
            <a:ext cx="2247901" cy="1685926"/>
          </a:xfrm>
          <a:prstGeom prst="rect">
            <a:avLst/>
          </a:prstGeom>
        </p:spPr>
      </p:pic>
      <p:pic>
        <p:nvPicPr>
          <p:cNvPr id="16" name="Resim 15" descr="domates, dış mekan, üretmek, mahsul, doğal gıdalar içeren bir resim&#10;&#10;Açıklama otomatik olarak oluşturuldu">
            <a:extLst>
              <a:ext uri="{FF2B5EF4-FFF2-40B4-BE49-F238E27FC236}">
                <a16:creationId xmlns:a16="http://schemas.microsoft.com/office/drawing/2014/main" id="{900582F3-6F45-1685-A6BA-5146BEE3BA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63661"/>
            <a:ext cx="1685927" cy="2247902"/>
          </a:xfrm>
          <a:prstGeom prst="rect">
            <a:avLst/>
          </a:prstGeom>
        </p:spPr>
      </p:pic>
      <p:pic>
        <p:nvPicPr>
          <p:cNvPr id="18" name="Resim 17" descr="dış mekan, ağaç, bitki, meyve içeren bir resim&#10;&#10;Açıklama otomatik olarak oluşturuldu">
            <a:extLst>
              <a:ext uri="{FF2B5EF4-FFF2-40B4-BE49-F238E27FC236}">
                <a16:creationId xmlns:a16="http://schemas.microsoft.com/office/drawing/2014/main" id="{E9A1C6F2-BB2E-8F1D-A0B5-D7D7AD727D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963661"/>
            <a:ext cx="1685925" cy="2247900"/>
          </a:xfrm>
          <a:prstGeom prst="rect">
            <a:avLst/>
          </a:prstGeom>
        </p:spPr>
      </p:pic>
      <p:pic>
        <p:nvPicPr>
          <p:cNvPr id="20" name="Resim 19" descr="sebze, üretmek, mahsul, doğal gıdalar, domates içeren bir resim&#10;&#10;Açıklama otomatik olarak oluşturuldu">
            <a:extLst>
              <a:ext uri="{FF2B5EF4-FFF2-40B4-BE49-F238E27FC236}">
                <a16:creationId xmlns:a16="http://schemas.microsoft.com/office/drawing/2014/main" id="{57322A3F-C554-0B48-EE00-D012532DFC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" y="963662"/>
            <a:ext cx="1685926" cy="22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AE643A7-86E3-F03A-8BD9-1FC9DC00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Done </a:t>
            </a:r>
            <a:r>
              <a:rPr lang="tr-TR" dirty="0" err="1"/>
              <a:t>So</a:t>
            </a:r>
            <a:r>
              <a:rPr lang="tr-TR" dirty="0"/>
              <a:t> Far</a:t>
            </a:r>
            <a:endParaRPr lang="en-US" dirty="0"/>
          </a:p>
        </p:txBody>
      </p:sp>
      <p:pic>
        <p:nvPicPr>
          <p:cNvPr id="12" name="İçerik Yer Tutucusu 8">
            <a:extLst>
              <a:ext uri="{FF2B5EF4-FFF2-40B4-BE49-F238E27FC236}">
                <a16:creationId xmlns:a16="http://schemas.microsoft.com/office/drawing/2014/main" id="{68C7EB12-EA29-FD02-976C-B78640A3F7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122" r="8255" b="4"/>
          <a:stretch/>
        </p:blipFill>
        <p:spPr>
          <a:xfrm>
            <a:off x="198120" y="899160"/>
            <a:ext cx="4343400" cy="5410200"/>
          </a:xfr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3E851DD-9EDF-0706-8952-E106396FB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tr-TR" altLang="en-US" sz="300"/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AB6E8182-6B4D-C7CF-23BC-313CAAEFC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70" r="15181" b="4"/>
          <a:stretch/>
        </p:blipFill>
        <p:spPr>
          <a:xfrm>
            <a:off x="4648200" y="915616"/>
            <a:ext cx="4343400" cy="5407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157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A7ED24-D48C-9089-83C0-32F54803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 dirty="0" err="1"/>
              <a:t>What</a:t>
            </a:r>
            <a:r>
              <a:rPr lang="tr-TR" sz="3400" dirty="0"/>
              <a:t> </a:t>
            </a:r>
            <a:r>
              <a:rPr lang="tr-TR" sz="3400" dirty="0" err="1"/>
              <a:t>to</a:t>
            </a:r>
            <a:r>
              <a:rPr lang="tr-TR" sz="3400" dirty="0"/>
              <a:t> Do </a:t>
            </a:r>
            <a:r>
              <a:rPr lang="tr-TR" sz="3400" dirty="0" err="1"/>
              <a:t>Next</a:t>
            </a:r>
            <a:endParaRPr lang="en-US" sz="3400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71CABE1-5886-BF22-1E8B-A7D8E4A95A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239" b="4340"/>
          <a:stretch/>
        </p:blipFill>
        <p:spPr>
          <a:xfrm>
            <a:off x="152400" y="914400"/>
            <a:ext cx="4343400" cy="5410200"/>
          </a:xfrm>
          <a:prstGeom prst="rect">
            <a:avLst/>
          </a:prstGeo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442E1B-05CB-DF19-7AA8-CD15D2474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 wrap="square" anchor="t">
            <a:normAutofit/>
          </a:bodyPr>
          <a:lstStyle/>
          <a:p>
            <a:r>
              <a:rPr lang="en-GB" sz="2400" dirty="0"/>
              <a:t>Data will be collected from the greenhouse in </a:t>
            </a:r>
            <a:r>
              <a:rPr lang="en-GB" sz="2400" dirty="0" err="1"/>
              <a:t>Darıca</a:t>
            </a:r>
            <a:r>
              <a:rPr lang="en-GB" sz="2400" dirty="0"/>
              <a:t>.</a:t>
            </a:r>
          </a:p>
          <a:p>
            <a:r>
              <a:rPr lang="en-GB" sz="2400" dirty="0"/>
              <a:t>The dataset will be enriched (both for size</a:t>
            </a:r>
            <a:r>
              <a:rPr lang="tr-TR" sz="2400" dirty="0"/>
              <a:t> </a:t>
            </a:r>
            <a:r>
              <a:rPr lang="tr-TR" sz="2400" dirty="0" err="1"/>
              <a:t>estimation</a:t>
            </a:r>
            <a:r>
              <a:rPr lang="en-GB" sz="2400" dirty="0"/>
              <a:t> and segmentation).</a:t>
            </a:r>
          </a:p>
          <a:p>
            <a:r>
              <a:rPr lang="en-GB" sz="2400" dirty="0"/>
              <a:t>The tomato detection model will be improved.</a:t>
            </a:r>
          </a:p>
          <a:p>
            <a:r>
              <a:rPr lang="tr-TR" sz="2400" dirty="0"/>
              <a:t>S</a:t>
            </a:r>
            <a:r>
              <a:rPr lang="en-GB" sz="2400" dirty="0" err="1"/>
              <a:t>ize</a:t>
            </a:r>
            <a:r>
              <a:rPr lang="en-GB" sz="2400" dirty="0"/>
              <a:t> estimation model will be developed.</a:t>
            </a:r>
            <a:endParaRPr lang="tr-TR" sz="2400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5A99526-4AFC-58C1-FE78-307F0ED476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0E408D4-2E9F-4A26-A3CA-FB0C52E2551E}" type="slidenum">
              <a:rPr lang="tr-TR" altLang="en-US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tr-TR" altLang="en-US" sz="300"/>
          </a:p>
        </p:txBody>
      </p:sp>
    </p:spTree>
    <p:extLst>
      <p:ext uri="{BB962C8B-B14F-4D97-AF65-F5344CB8AC3E}">
        <p14:creationId xmlns:p14="http://schemas.microsoft.com/office/powerpoint/2010/main" val="180661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B2D21-CCAA-A1DD-2E11-0F7C58B2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/>
              <a:t>Timeline</a:t>
            </a:r>
            <a:endParaRPr lang="en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B6BC989-E812-315E-6EFA-E55D7B57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4B1978D-07D6-48A2-D0BF-D7C48BE5E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838200"/>
            <a:ext cx="9144000" cy="3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45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B3F2FED177AC24E9B71B58BD318A255" ma:contentTypeVersion="9" ma:contentTypeDescription="Yeni belge oluşturun." ma:contentTypeScope="" ma:versionID="d285810b998c90c9839df2ae5f408ee4">
  <xsd:schema xmlns:xsd="http://www.w3.org/2001/XMLSchema" xmlns:xs="http://www.w3.org/2001/XMLSchema" xmlns:p="http://schemas.microsoft.com/office/2006/metadata/properties" xmlns:ns2="6643dcc3-5a03-42ad-b043-9d99b1261902" xmlns:ns3="13f998a4-8b03-48cb-a704-d9462ec0720a" targetNamespace="http://schemas.microsoft.com/office/2006/metadata/properties" ma:root="true" ma:fieldsID="a1bf1be200a00904c7c84abcc03f1ab9" ns2:_="" ns3:_="">
    <xsd:import namespace="6643dcc3-5a03-42ad-b043-9d99b1261902"/>
    <xsd:import namespace="13f998a4-8b03-48cb-a704-d9462ec0720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3dcc3-5a03-42ad-b043-9d99b126190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998a4-8b03-48cb-a704-d9462ec0720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643dcc3-5a03-42ad-b043-9d99b1261902" xsi:nil="true"/>
  </documentManagement>
</p:properties>
</file>

<file path=customXml/itemProps1.xml><?xml version="1.0" encoding="utf-8"?>
<ds:datastoreItem xmlns:ds="http://schemas.openxmlformats.org/officeDocument/2006/customXml" ds:itemID="{C29D7D7D-493C-4840-A96F-06719447CB0C}"/>
</file>

<file path=customXml/itemProps2.xml><?xml version="1.0" encoding="utf-8"?>
<ds:datastoreItem xmlns:ds="http://schemas.openxmlformats.org/officeDocument/2006/customXml" ds:itemID="{236D7C84-DE9A-48A1-A56F-6A008B317F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163EE1-A198-4ED5-A0F3-049CCBD71C5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334</Words>
  <Application>Microsoft Office PowerPoint</Application>
  <PresentationFormat>Ekran Gösterisi (4:3)</PresentationFormat>
  <Paragraphs>65</Paragraphs>
  <Slides>10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Tahoma</vt:lpstr>
      <vt:lpstr>Default Design</vt:lpstr>
      <vt:lpstr>CSE496  System Estimating Tomato Size on Branches in Greenhouses</vt:lpstr>
      <vt:lpstr>Content</vt:lpstr>
      <vt:lpstr>Project Scheme and Description</vt:lpstr>
      <vt:lpstr>What Have Been Done So Far</vt:lpstr>
      <vt:lpstr>What Have Been Done So Far</vt:lpstr>
      <vt:lpstr>What Have Been Done So Far</vt:lpstr>
      <vt:lpstr>What Have Been Done So Far</vt:lpstr>
      <vt:lpstr>What to Do Next</vt:lpstr>
      <vt:lpstr>Timeline</vt:lpstr>
      <vt:lpstr>References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EMRE YILMAZ</cp:lastModifiedBy>
  <cp:revision>181</cp:revision>
  <dcterms:created xsi:type="dcterms:W3CDTF">2007-08-26T20:02:13Z</dcterms:created>
  <dcterms:modified xsi:type="dcterms:W3CDTF">2024-05-07T12:04:04Z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0x0101009B3F2FED177AC24E9B71B58BD318A255</vt:lpwstr>
  </property>
</Properties>
</file>